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60" r:id="rId4"/>
    <p:sldMasterId id="2147483672" r:id="rId5"/>
    <p:sldMasterId id="2147483756" r:id="rId6"/>
    <p:sldMasterId id="2147483840" r:id="rId7"/>
    <p:sldMasterId id="2147483864" r:id="rId8"/>
    <p:sldMasterId id="2147483876" r:id="rId9"/>
    <p:sldMasterId id="2147483888" r:id="rId10"/>
  </p:sldMasterIdLst>
  <p:sldIdLst>
    <p:sldId id="256" r:id="rId11"/>
    <p:sldId id="258" r:id="rId12"/>
    <p:sldId id="260" r:id="rId13"/>
    <p:sldId id="257" r:id="rId14"/>
    <p:sldId id="259" r:id="rId15"/>
    <p:sldId id="290" r:id="rId16"/>
    <p:sldId id="291" r:id="rId17"/>
    <p:sldId id="299" r:id="rId18"/>
    <p:sldId id="261" r:id="rId19"/>
    <p:sldId id="292" r:id="rId20"/>
    <p:sldId id="294" r:id="rId21"/>
    <p:sldId id="296" r:id="rId22"/>
    <p:sldId id="295" r:id="rId23"/>
    <p:sldId id="269" r:id="rId24"/>
    <p:sldId id="268" r:id="rId25"/>
    <p:sldId id="262" r:id="rId26"/>
    <p:sldId id="273" r:id="rId27"/>
    <p:sldId id="297" r:id="rId28"/>
    <p:sldId id="298" r:id="rId29"/>
    <p:sldId id="300" r:id="rId30"/>
    <p:sldId id="301" r:id="rId31"/>
    <p:sldId id="274" r:id="rId32"/>
    <p:sldId id="275" r:id="rId33"/>
    <p:sldId id="287" r:id="rId34"/>
    <p:sldId id="288" r:id="rId35"/>
  </p:sldIdLst>
  <p:sldSz cx="9144000" cy="6858000" type="screen4x3"/>
  <p:notesSz cx="6797675" cy="98726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6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87C60-772A-4CC0-A04A-CF0C84D7C64B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0BE04-224C-424B-B795-631473A729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47433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78DA4-7D82-41C5-8530-A12E0D8E61AA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38640-2C8F-480E-BD1E-B98315010AC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9183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20FEF-3E17-4635-84C3-390878C1BE7F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73193-C005-4187-BEE2-87115920559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02507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87BB0-936F-4C7C-A01F-FFD57A093741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EA9FD-11AD-40FB-AD4D-79F380C0428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9323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020D4-54BF-41D3-B4E0-C33F4BD1B43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2F9CD-6536-4A5D-BF93-2E40F14E3F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60360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669A0-B59C-425C-BD72-1A7C21ACF022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118E2-F10E-4048-916F-7790419028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765967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C2FF2-5478-4BB6-8F99-5C977B2C2D54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1C3B4-8A02-4599-A82C-8C8564C9C7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46513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C5CAD-5333-4559-BEFA-611C0532BCB6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5B2148-D0D1-4C82-A9A2-ECED84EE6A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26381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67221-43E2-48C4-9D67-703862A87E6B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CBADA-9095-431F-8BCF-BE0535B3A9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0184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A6771-91B9-48C3-BBD4-85247543260A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E5FD7-B19A-4D76-AF43-C9D57B0FCD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7993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218F9-B0CC-4F62-B86D-FFC7A055108B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1BDBA2-28A2-4A17-A286-FACC744BE8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70299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B430A-D812-4CF8-96C4-98F9B5887C62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28C15-2811-4716-B073-83C403E9F4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68848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6FBA2-BC90-49BD-B843-9A9426D36FD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2E7C6-F7B6-4729-BF63-98D93E422E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29277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7D302-19B5-4FDB-8C4E-FDA20444F9CE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2AE23-C6B8-43D5-9DD9-D73ACC46A20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55525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BEB21-18F8-40D4-A396-A4D486225BDF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374BF-9F34-42D9-B3DD-5848E5D43C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78143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089CB-64E2-407C-8004-FD342D505619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CF5C37-C6BB-44C3-B289-6FF007A0BD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13741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8FDCD-21C9-4B82-A920-03CEBC9E6ACF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3AE4CC-223E-4334-8571-46455DB397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26398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6E719-EE60-4E19-AC53-76DFBAD262CE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11DDD-4A23-4063-A7ED-FF03ABCDE3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86420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D59EE-0CD1-4B91-B3F6-55B54DC8C564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653042-D1AD-4600-9F2F-EEB987F6FB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27920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768E0-30C5-415D-88CC-89140CCFC3A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8563E-DD88-486F-9DCF-39B8DA61CD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823908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9AC57-CADC-4FE8-9D12-549CA47C8A2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AF2A2-A84E-49DF-BF74-1D2627482B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4931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DDDD6-8FB4-43FB-BE00-75572F4D24F2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66355-80C9-4B24-A33E-5E8D511E7B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60641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B9560-4070-45CD-A380-079E37F21624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11095-48F2-4441-99D7-A47D54DC3F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116814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F3034-8255-4AC0-A570-6763CC6D72AD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E80E0-E970-4ADA-9FDA-596F7BAA4B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5585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CDDEB-E675-458D-B637-E40AB6805FC6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8D736-A9BA-42D9-9DBE-9A6DA6B36E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680604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81B42-ED78-4727-8580-6C491B5E1D5A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26A8F-C519-4B02-80ED-E8E375F84F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756543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76E70-076D-4417-BDC6-9FF09429B5A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57408-D2FB-4BB3-8558-D3BFF12122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301967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CBA16-8276-4684-A3E8-FB93A0224CD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8F40E-6BD2-4DDB-B23C-009CD2F0E3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284791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6A0F-EBDB-4020-AB02-E00E96850E5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15A41-2D16-4F57-B009-BBA0B1688F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343719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6F713-97A9-46E1-B548-401BDE2165D9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B6FF4-D2F0-45EC-8FE0-468C4003D3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804168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729BC-74DC-40BC-8653-6810F479458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C9EB1-8DC8-40D2-88A6-E87810873C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336146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F48D7-6A46-4BDF-9BB6-535D9BF104C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40B0C-7083-4E37-AF63-6F75A0A69F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2065583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E4AE4-D08D-47AD-8D1B-BFD5582F718A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B9640-0C07-4077-9D77-6E849955E3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748519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2D93D-8983-42C5-939C-34555C1FBBFB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5CF362-BA56-4401-A512-475B296A8B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118361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D0E0D-BBB9-48F7-BE40-AB5F016450A0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33B010-94A0-4CE9-A318-BE11617F1C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894758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DD787-8293-4EC1-9A2A-A89A5C5FE0A2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1F4B42-99B1-487D-A28A-790BD13A47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621205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F9E00-5AFC-4C9F-8F84-8797731AC04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9675C0-CD7B-449D-8C62-17685B7229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300760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BB489-14C6-45C5-873A-09686D8E3022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3C47D-10E2-44D5-ADFB-50EE484295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824093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08D9-838E-4428-BA6C-1C8635D65CC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55953-4363-42E1-984D-D0922DDA17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728975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B51DB-56AC-4DA9-963D-154F35CA5D9E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1C2F3-B08B-468F-A6AB-726A59711C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2623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FB1E8-F946-4EA3-A88D-10A1DB5D2CD0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845C2-D3B3-4DE3-8AF8-EF9BBD1D24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564865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0A08F-EA8B-43D7-8C82-F1AD6D20403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F90FC-6ED0-4FC9-99E0-9BA5D3C48B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333613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50DEB-0D42-44C8-9096-AD0355F6063E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6DD8A-11C8-436B-A96E-9E062E5CAC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902850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D04FB-8263-4967-971F-59534FC9B5ED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8DA555-C4EA-47F7-94BF-00981F03DE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14897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D37BF-7FD8-4925-B06F-87333E97F03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5510D-7C89-4357-B5FE-3E5173E3E5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533364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17768-1D41-4FC6-93BF-5BAE1612668D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8F0832-D685-43E9-971B-2CFE0919A1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482867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DF5EA-C7D6-42C1-9337-5D7EE531DDE9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C1961-531E-4D42-B548-982ADCF37CF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258883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D5FA0-0708-4DAC-8B26-1877F923AEEF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ED973-D9C1-4ECC-9825-63BCA85E56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920666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DD147-59E2-444A-AA17-4C9D9C94D15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FC303-403F-406C-AE01-85BD4032D8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5106895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5E4F8-BBC5-4FB3-9173-06960272BEDD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53060-4903-4351-99EB-8331E2A6AE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181237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92EEB-6C59-46A0-880D-D4C887FFDC9B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620FF-1DB1-4D83-B80A-26B794CE41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6695128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D7BD6-F4B6-46CC-A335-65B603DA5049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AB070-CF81-407A-BD26-2BB5841AA18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337684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93556-BAC5-43E3-B1E9-451CDE9ABC7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1D464-DCF7-4B62-ACEB-8A9F28BBB6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691964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8115-2A7E-4555-8E6B-497AE87230A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B9CE8-A9D5-43E4-9DBA-FCF72AA9F5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160466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07260-6EA2-404C-AFD2-2B2AE8EA677D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1B2A1-F43E-4892-A35E-8BFC09D475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323152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1F4CA-33EC-49F2-B7F9-22CDA9477B9C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A24F7-7328-4BCE-A1CA-7B0AF7A71B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11719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A7157-6F2E-4A78-93E7-1CEA19A6BB2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6F3E99-CC68-4F1A-B985-6337F176C2F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955777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0F95C-201F-4A8C-8BE8-C8189E0A9924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94F89-D0AD-453B-B7D5-7643AA224C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241958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FCE0B-2C2E-4FD7-BF67-DC5DD013812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A96D1-0665-4C44-8541-9AF3C819A0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204509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F4E51-0504-45B4-B3BA-4DB7DC677BFA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5E917-C3B9-498A-B3BA-D9F285361C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525776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24693-7691-4E3E-A5E3-783D9BD9C20A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9ACCB-5A3E-4AD9-AE66-965BAFE00E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468259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2FD04-B979-4D8D-BAB8-14D530A49886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F5108-8033-4C26-8ABE-A6952DC133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473494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2A00-D897-4881-84B0-E3082216346E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D700F-9D7A-4E5E-AFCB-6931B2457E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291361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6223E-8109-4784-8938-43EE77685A42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ACBB1-E8A6-44AA-A971-6E46B8AEA9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035960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E34EC-A769-4209-9695-EBB190D3E4B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C550C-8171-46DF-B2B0-463D7025DE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8727185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A2C5A-164A-4A5B-8412-E08A3EBB4A43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F0D5A-488C-47CB-BC07-CAAF1CD33A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1761858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9E8D4-FD3F-440E-86D6-7872B638BEA6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9A30C-6C32-4643-AF31-A3EE1B5961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404380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538A8-F943-440D-B193-0F45CDB4A26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71D67-826F-44DC-8566-A8DE9C50D4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210168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3FCF9-59B3-489D-87A9-EC8136E8D0C1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0D682-200A-45CD-AF9F-659B77DB82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4659115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D7C46-8BF8-4345-ABF7-4B25925C2E0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9C151-70CF-4C9B-9EE4-B0AB17AC29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333944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3CF44-C503-428C-9566-FEC07FD5DA0D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2C823-D55B-49CD-824F-E5F8D01077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52799166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0ECEB-06F8-46D0-996F-8CF68F292D3B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14B57-453F-4A39-A3B5-61778B2218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2351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5CA3A-752A-4BA1-9534-F0D6E637202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5380E-16B2-48C4-A421-B7F1B54473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8787772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1F5FF-FE41-4D52-832F-84AF1B7D754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DD7B9-ABF9-4550-86CA-771C1932C5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077890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CB492-A11E-466E-A78A-138ED3B5A51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CD87D-B6CA-44D5-B7CB-3C028A124F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042504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CF2F9-FD44-42DF-9811-8CEE3099EED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0FBC9-190D-4720-A3D5-E1F575AD4B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33315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9C962-9806-49B7-A78F-812E1AE0FAF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BF471-20F4-4125-A9E6-0C1AD45CA2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9153390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95E2C-ED35-41D5-926F-40F62E946A99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C4C4F-DB44-4F19-AD38-94C4130F93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158993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19FB5-D23A-4441-9553-CA6EEDA5CD44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A251E-FBA0-4891-8A7C-4CA32573DA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04897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DCB6D-0E80-44E1-B94F-F40189B7C0D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B4FD9-094D-4BFC-A2D2-553F2AB7A1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017425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8467C-7CCF-4DD2-8A4D-19C19DC511C4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8E9BB-7317-4553-B94C-5A4C3652BC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575579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A666D-3B09-4725-B7B6-019F235D4B40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50902-1AF5-49BC-BDD8-BC55C31598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5285856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5D6E3-71BF-4C2A-A086-AB73E66BD7A2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910F25-79A0-405F-A7A2-A97A830550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388110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E1091-48EC-4C03-8BB4-87BC71BA3BBA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7F728-9382-4028-92A1-B40EE053E4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181518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85A56-ADA1-40E4-A7CA-25B6D6D9380E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05C0D-32B1-4367-8A65-8F3F6D3D85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665450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28BE8-11AF-41F3-A910-0BC257C154F3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9A2BB-5435-402A-ADA9-B2F63CFC93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339546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44679-CE27-482E-9293-0E2B4A24EDF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5CF99-7E63-4A25-BF32-A5DB7F148E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8572504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845ED-A359-4C36-9552-0B19C60D7E70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66447-243F-4F7E-A0CD-7633A691D4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1150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0C38EA-1297-40D2-98AC-F20D114BD3D5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958E809-1DDF-4214-8761-5605D39AB3E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FBAE8C-0F38-43C1-B7CC-8697C9F87096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3759738F-1C96-4E91-8003-A904EE912D9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563C4A-5058-4FCC-A1EB-8827A936904A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AB07513-A7A2-4A2E-A6FD-221AD085A95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60D4CB-CB82-4787-98B9-1B6867BC7247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B299086-6FA6-4714-B2B3-117A01CCB75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6F0E28-14F3-4658-8508-B7E3BCBA50C8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25E4DD0-110F-46A5-AA6C-A93931E3295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84BF24-E8CD-4957-8B52-CB2861A8FA66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D99BD8F-D2F4-4B8F-9A81-596B7269228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668A46-00FA-494E-8A4E-092A5C604FDB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3D74E-98F9-4AC4-8BEF-B646082FF07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3CC0EB-8C10-4EF9-B09B-A118A3F75BC4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0CC3057-52E7-4B63-8E8F-F9281A8B7C6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2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1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5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5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3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7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0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6.jp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1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3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7.jpg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4.jpg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2.jp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images.yandex.ru/#!/yandsearch?source=wiz&amp;uinfo=sw-1579-sh-692-fw-1354-fh-486-pd-1&amp;text=&#1074;&#1083;&#1072;&#1076;&#1080;&#1084;&#1080;&#1088; &#1087;&#1091;&#1090;&#1080;&#1085;&amp;noreask=1&amp;pos=17&amp;lr=65&amp;rpt=simage&amp;img_url=http%3A%2F%2Fnewslab.ru%2Fimages%2Fcalendar%2F200310%2F20031007-3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mages.yandex.ru/#!/yandsearch?source=wiz&amp;fp=5&amp;uinfo=ww-1579-wh-692-fw-1354-fh-486-pd-1&amp;p=5&amp;text=&#1084;&#1077;&#1076;&#1074;&#1077;&#1076;&#1077;&#1074; &#1092;&#1086;&#1090;&#1086;&amp;noreask=1&amp;pos=154&amp;rpt=simage&amp;lr=65&amp;img_url=http%3A%2F%2Fprimamedia.ru%2Ff%2Fperson%2F200x200%2F134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http://flag.kremlin.ru/i/i-gerb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803" t="5157" r="27994" b="38551"/>
          <a:stretch>
            <a:fillRect/>
          </a:stretch>
        </p:blipFill>
        <p:spPr bwMode="auto">
          <a:xfrm>
            <a:off x="3932238" y="188913"/>
            <a:ext cx="10636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06450" y="1125538"/>
            <a:ext cx="7345363" cy="1322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Всероссийский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правовой помощи детям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6309320"/>
            <a:ext cx="3123963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ноября </a:t>
            </a: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serData\kira\Рабочий стол\i-ger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060" t="5754" r="27493" b="38670"/>
          <a:stretch>
            <a:fillRect/>
          </a:stretch>
        </p:blipFill>
        <p:spPr bwMode="auto">
          <a:xfrm>
            <a:off x="1158875" y="84138"/>
            <a:ext cx="700088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7313" y="768350"/>
            <a:ext cx="28448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Всероссийский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правовой помощи детям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3567" y="1412776"/>
            <a:ext cx="7925925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 – ребенок  …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 я имею право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72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5400" b="1" i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4" descr="http://www.zateevo.ru/userfiles/image/Upalnamoch_Prava/002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450975"/>
            <a:ext cx="4011613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Прямоугольник 1"/>
          <p:cNvSpPr>
            <a:spLocks noChangeArrowheads="1"/>
          </p:cNvSpPr>
          <p:nvPr/>
        </p:nvSpPr>
        <p:spPr bwMode="auto">
          <a:xfrm>
            <a:off x="4264025" y="1457325"/>
            <a:ext cx="4572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Права человека – принципы, нормы и правила взаимоотношений между людьми и государствами, обеспечивающие возможность человеку действовать по своему усмотрению или получать определённые блага.</a:t>
            </a:r>
          </a:p>
          <a:p>
            <a:pPr algn="ctr" eaLnBrk="1" hangingPunct="1"/>
            <a:endParaRPr lang="ru-RU" altLang="ru-RU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    Права человека предполагают законодательно закрепленную возможность получать человеком материальные, духовные и иные блага, свободы – действовать по своему решению без чьей-либо санкции. </a:t>
            </a:r>
          </a:p>
          <a:p>
            <a:pPr algn="ctr" eaLnBrk="1" hangingPunct="1"/>
            <a:endParaRPr lang="ru-RU" altLang="ru-RU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Права человека – важнейшая  общечеловеческая ценность.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47664" y="400943"/>
            <a:ext cx="6048672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(словарь правоведческих терминов)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8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85775" y="115888"/>
            <a:ext cx="8229600" cy="1282700"/>
          </a:xfrm>
        </p:spPr>
        <p:txBody>
          <a:bodyPr/>
          <a:lstStyle/>
          <a:p>
            <a:pPr eaLnBrk="1" hangingPunct="1"/>
            <a:r>
              <a:rPr lang="ru-RU" altLang="ru-RU" sz="3200" b="1" i="1" dirty="0" smtClean="0">
                <a:solidFill>
                  <a:srgbClr val="002060"/>
                </a:solidFill>
                <a:latin typeface="Monotype Corsiva" pitchFamily="66" charset="0"/>
              </a:rPr>
              <a:t>20 ноября 1989 года была принята </a:t>
            </a:r>
            <a:br>
              <a:rPr lang="ru-RU" altLang="ru-RU" sz="3200" b="1" i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altLang="ru-RU" sz="3200" b="1" i="1" dirty="0" smtClean="0">
                <a:solidFill>
                  <a:srgbClr val="002060"/>
                </a:solidFill>
                <a:latin typeface="Monotype Corsiva" pitchFamily="66" charset="0"/>
              </a:rPr>
              <a:t>Конвенция о правах ребёнка! 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1863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2600" smtClean="0">
                <a:latin typeface="Times New Roman" pitchFamily="18" charset="0"/>
                <a:cs typeface="Times New Roman" pitchFamily="18" charset="0"/>
              </a:rPr>
              <a:t>Что такое конвенция ООН о правах ребёнка?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altLang="ru-RU" sz="2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6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600" smtClean="0">
                <a:latin typeface="Times New Roman" pitchFamily="18" charset="0"/>
                <a:cs typeface="Times New Roman" pitchFamily="18" charset="0"/>
              </a:rPr>
              <a:t>«Конвенция» – это, по-русски,  международный Договор. Конвенция о правах ребёнка состоит из статей о правах ребёнка, которые обязаны соблюдать во всех странах. Следят за соблюдением Конвенции специальные люди – Уполномоченные по правам ребёнка, которые есть не только в столицах, но и в разных городах каждой страны. Так что, в любой момент, тебе есть кому заявить о нарушении твоих законных прав!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600" smtClean="0">
                <a:latin typeface="Times New Roman" pitchFamily="18" charset="0"/>
                <a:cs typeface="Times New Roman" pitchFamily="18" charset="0"/>
              </a:rPr>
              <a:t> Твои права отражены в Конституции.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8347075" y="6550025"/>
            <a:ext cx="784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</a:t>
            </a:r>
            <a:r>
              <a:rPr lang="ru-RU" altLang="ru-RU" sz="1100" b="1">
                <a:solidFill>
                  <a:srgbClr val="006600"/>
                </a:solidFill>
                <a:latin typeface="Monotype Corsiva" pitchFamily="66" charset="0"/>
              </a:rPr>
              <a:t>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http://www.zateevo.ru/userfiles/image/Upalnamoch_Prava/001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50813"/>
            <a:ext cx="4491038" cy="585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4810125" y="1371600"/>
            <a:ext cx="4010025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2400" b="1" i="1" u="sng">
                <a:latin typeface="Monotype Corsiva" pitchFamily="66" charset="0"/>
              </a:rPr>
              <a:t>Статья 1. </a:t>
            </a:r>
          </a:p>
          <a:p>
            <a:pPr algn="ctr" eaLnBrk="1" hangingPunct="1"/>
            <a:endParaRPr lang="ru-RU" altLang="ru-RU" sz="2400" b="1" i="1" u="sng">
              <a:latin typeface="Monotype Corsiva" pitchFamily="66" charset="0"/>
            </a:endParaRPr>
          </a:p>
          <a:p>
            <a:pPr algn="ctr" eaLnBrk="1" hangingPunct="1"/>
            <a:r>
              <a:rPr lang="ru-RU" altLang="ru-RU" sz="3600" b="1" i="1">
                <a:latin typeface="Monotype Corsiva" pitchFamily="66" charset="0"/>
              </a:rPr>
              <a:t>Ребёнком является каждый человек до достижения  18-летнего возраста.</a:t>
            </a:r>
          </a:p>
          <a:p>
            <a:pPr algn="ctr" eaLnBrk="1" hangingPunct="1"/>
            <a:endParaRPr lang="ru-RU" altLang="ru-RU" sz="3600" b="1" i="1">
              <a:latin typeface="Monotype Corsiva" pitchFamily="66" charset="0"/>
            </a:endParaRPr>
          </a:p>
          <a:p>
            <a:pPr algn="r" eaLnBrk="1" hangingPunct="1"/>
            <a:r>
              <a:rPr lang="ru-RU" altLang="ru-RU" sz="3600" b="1" i="1">
                <a:latin typeface="Monotype Corsiva" pitchFamily="66" charset="0"/>
              </a:rPr>
              <a:t> </a:t>
            </a:r>
            <a:r>
              <a:rPr lang="ru-RU" altLang="ru-RU" sz="2400" b="1" i="1" u="sng">
                <a:latin typeface="Monotype Corsiva" pitchFamily="66" charset="0"/>
              </a:rPr>
              <a:t>Конвенция о правах ребенка</a:t>
            </a:r>
            <a:endParaRPr lang="ru-RU" altLang="ru-RU" sz="2400" b="1" i="1">
              <a:latin typeface="Monotype Corsiva" pitchFamily="66" charset="0"/>
            </a:endParaRPr>
          </a:p>
        </p:txBody>
      </p:sp>
      <p:sp>
        <p:nvSpPr>
          <p:cNvPr id="15365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85775" y="115888"/>
            <a:ext cx="8229600" cy="1368425"/>
          </a:xfrm>
        </p:spPr>
        <p:txBody>
          <a:bodyPr/>
          <a:lstStyle/>
          <a:p>
            <a:pPr eaLnBrk="1" hangingPunct="1"/>
            <a:r>
              <a:rPr lang="ru-RU" altLang="ru-RU" sz="3200" b="1" i="1" dirty="0" smtClean="0">
                <a:solidFill>
                  <a:srgbClr val="002060"/>
                </a:solidFill>
                <a:latin typeface="Monotype Corsiva" pitchFamily="66" charset="0"/>
              </a:rPr>
              <a:t>12 декабря 1993 года всенародным голосованием  была принята Конституция Российской Федерации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1863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ru-RU" altLang="ru-RU" sz="26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600" smtClean="0">
                <a:latin typeface="Times New Roman" pitchFamily="18" charset="0"/>
                <a:cs typeface="Times New Roman" pitchFamily="18" charset="0"/>
              </a:rPr>
              <a:t>Что такое Конституция Российской Федерации?</a:t>
            </a:r>
          </a:p>
          <a:p>
            <a:pPr marL="0" indent="0" algn="ctr" eaLnBrk="1" hangingPunct="1">
              <a:buFont typeface="Arial" charset="0"/>
              <a:buNone/>
            </a:pPr>
            <a:endParaRPr lang="ru-RU" altLang="ru-RU" sz="26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Arial" charset="0"/>
              <a:buNone/>
            </a:pPr>
            <a:r>
              <a:rPr lang="ru-RU" altLang="ru-RU" sz="2600" smtClean="0">
                <a:latin typeface="Times New Roman" pitchFamily="18" charset="0"/>
                <a:cs typeface="Times New Roman" pitchFamily="18" charset="0"/>
              </a:rPr>
              <a:t>Конституция Российской Федерации – это основной закон России, то есть список самых главных правил, которые установили для себя граждане Российской Федерации.</a:t>
            </a:r>
          </a:p>
          <a:p>
            <a:pPr marL="0" indent="0" algn="just" eaLnBrk="1" hangingPunct="1">
              <a:buFont typeface="Arial" charset="0"/>
              <a:buNone/>
            </a:pPr>
            <a:endParaRPr lang="ru-RU" altLang="ru-RU" sz="26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600" smtClean="0">
                <a:latin typeface="Times New Roman" pitchFamily="18" charset="0"/>
                <a:cs typeface="Times New Roman" pitchFamily="18" charset="0"/>
              </a:rPr>
              <a:t>Твои права, обязанности и свободы определены положениями Конституции Российской Федерации.</a:t>
            </a:r>
            <a:endParaRPr lang="ru-RU" altLang="ru-RU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5962978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9" name="Прямоугольник 5"/>
          <p:cNvSpPr>
            <a:spLocks noChangeArrowheads="1"/>
          </p:cNvSpPr>
          <p:nvPr/>
        </p:nvSpPr>
        <p:spPr bwMode="auto">
          <a:xfrm>
            <a:off x="8132763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5" descr="http://www.zateevo.ru/userfiles/image/Upalnamoch_Prava/005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0813"/>
            <a:ext cx="5400675" cy="603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795963" y="836613"/>
            <a:ext cx="3100387" cy="427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i="1" u="sng">
                <a:solidFill>
                  <a:srgbClr val="000000"/>
                </a:solidFill>
                <a:latin typeface="Monotype Corsiva" pitchFamily="66" charset="0"/>
              </a:rPr>
              <a:t>Статья 7.</a:t>
            </a:r>
            <a:r>
              <a:rPr lang="ru-RU" altLang="ru-RU" b="1" i="1">
                <a:solidFill>
                  <a:srgbClr val="000000"/>
                </a:solidFill>
                <a:latin typeface="Monotype Corsiva" pitchFamily="66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000000"/>
                </a:solidFill>
                <a:latin typeface="Monotype Corsiva" pitchFamily="66" charset="0"/>
              </a:rPr>
              <a:t>1. Российская Федерация - социальное государство, политика которого направлена на создание условий, обеспечивающих достойную жизнь и свободное развитие человека </a:t>
            </a:r>
            <a:r>
              <a:rPr lang="ru-RU" altLang="ru-RU" sz="2400" b="1" i="1">
                <a:latin typeface="Monotype Corsiva" pitchFamily="66" charset="0"/>
              </a:rPr>
              <a:t>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4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</p:txBody>
      </p:sp>
      <p:sp>
        <p:nvSpPr>
          <p:cNvPr id="17413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5076825" y="628650"/>
            <a:ext cx="3671888" cy="549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b="1" i="1" u="sng">
                <a:solidFill>
                  <a:srgbClr val="000000"/>
                </a:solidFill>
                <a:latin typeface="Monotype Corsiva" pitchFamily="66" charset="0"/>
              </a:rPr>
              <a:t>Статья  7</a:t>
            </a:r>
            <a:r>
              <a:rPr lang="ru-RU" altLang="ru-RU" sz="1800" b="1" i="1">
                <a:solidFill>
                  <a:srgbClr val="000000"/>
                </a:solidFill>
                <a:latin typeface="Monotype Corsiva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b="1" i="1">
                <a:solidFill>
                  <a:srgbClr val="000000"/>
                </a:solidFill>
                <a:latin typeface="Monotype Corsiva" pitchFamily="66" charset="0"/>
              </a:rPr>
              <a:t>2. В Российской Федерации охраняются труд и здоровье людей, устанавливается гарантированный минимальный размер оплаты труда, обеспечивается государственная поддержка семьи, материнства, отцовства и детства, инвалидов и пожилых граждан, развивается система социальных служб, устанавливаются государственные пенсии, пособия и иные гарантии социальной защиты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1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b="1" i="1">
                <a:solidFill>
                  <a:srgbClr val="FF0000"/>
                </a:solidFill>
                <a:latin typeface="Monotype Corsiva" pitchFamily="66" charset="0"/>
              </a:rPr>
              <a:t>(Дети с ограниченными возможностями имеют право на особую заботу и образование, которые помогут им развиваться и вести полноценную и достойную жизнь.</a:t>
            </a:r>
            <a:r>
              <a:rPr lang="ru-RU" altLang="ru-RU" sz="1800">
                <a:solidFill>
                  <a:srgbClr val="FF0000"/>
                </a:solidFill>
                <a:latin typeface="Monotype Corsiva" pitchFamily="66" charset="0"/>
              </a:rPr>
              <a:t>)</a:t>
            </a:r>
          </a:p>
        </p:txBody>
      </p:sp>
      <p:pic>
        <p:nvPicPr>
          <p:cNvPr id="18436" name="Picture 5" descr="http://www.zateevo.ru/userfiles/image/Upalnamoch_Prava/015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8600"/>
            <a:ext cx="4800600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4" descr="http://www.zateevo.ru/userfiles/image/Upalnamoch_Prava/003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93700"/>
            <a:ext cx="51689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5729288" y="1293813"/>
            <a:ext cx="32004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i="1" u="sng">
                <a:solidFill>
                  <a:srgbClr val="000000"/>
                </a:solidFill>
                <a:latin typeface="Monotype Corsiva" pitchFamily="66" charset="0"/>
              </a:rPr>
              <a:t>Статья 19.</a:t>
            </a:r>
          </a:p>
          <a:p>
            <a:pPr algn="ctr" eaLnBrk="1" hangingPunct="1"/>
            <a:r>
              <a:rPr lang="ru-RU" altLang="ru-RU" sz="2400" b="1" i="1">
                <a:solidFill>
                  <a:srgbClr val="000000"/>
                </a:solidFill>
                <a:latin typeface="Monotype Corsiva" pitchFamily="66" charset="0"/>
              </a:rPr>
              <a:t>Государство гарантирует равенство прав и свобод человека и гражданина  </a:t>
            </a:r>
          </a:p>
          <a:p>
            <a:pPr algn="ctr" eaLnBrk="1" hangingPunct="1"/>
            <a:r>
              <a:rPr lang="ru-RU" altLang="ru-RU" sz="2400" b="1" i="1">
                <a:solidFill>
                  <a:srgbClr val="000000"/>
                </a:solidFill>
                <a:latin typeface="Monotype Corsiva" pitchFamily="66" charset="0"/>
              </a:rPr>
              <a:t>независимо от пола, расы, национальности, языка, происхождения, и имущественного положения.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4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  <a:latin typeface="Monotype Corsiva" pitchFamily="66" charset="0"/>
              </a:rPr>
              <a:t>(Все дети равны)</a:t>
            </a:r>
          </a:p>
        </p:txBody>
      </p:sp>
      <p:sp>
        <p:nvSpPr>
          <p:cNvPr id="19461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5" descr="http://www.zateevo.ru/userfiles/image/Upalnamoch_Prava/007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60350"/>
            <a:ext cx="5276850" cy="5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886450" y="1052513"/>
            <a:ext cx="2879725" cy="467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i="1" u="sng">
                <a:solidFill>
                  <a:srgbClr val="000000"/>
                </a:solidFill>
                <a:latin typeface="Monotype Corsiva" pitchFamily="66" charset="0"/>
              </a:rPr>
              <a:t>Статья 20.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000000"/>
                </a:solidFill>
                <a:latin typeface="Monotype Corsiva" pitchFamily="66" charset="0"/>
              </a:rPr>
              <a:t> Все имеют право на жизнь </a:t>
            </a:r>
          </a:p>
          <a:p>
            <a:pPr algn="r" eaLnBrk="1" hangingPunct="1">
              <a:spcBef>
                <a:spcPct val="50000"/>
              </a:spcBef>
            </a:pPr>
            <a:endParaRPr lang="ru-RU" altLang="ru-RU" sz="2800" b="1" i="1" u="sng">
              <a:solidFill>
                <a:srgbClr val="000000"/>
              </a:solidFill>
              <a:latin typeface="Monotype Corsiva" pitchFamily="66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r" eaLnBrk="1" hangingPunct="1">
              <a:spcBef>
                <a:spcPct val="50000"/>
              </a:spcBef>
            </a:pPr>
            <a:endParaRPr lang="ru-RU" altLang="ru-RU" sz="2800" b="1" i="1" u="sng">
              <a:solidFill>
                <a:srgbClr val="000000"/>
              </a:solidFill>
              <a:latin typeface="Monotype Corsiva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  <a:latin typeface="Monotype Corsiva" pitchFamily="66" charset="0"/>
              </a:rPr>
              <a:t>(Каждый ребенок имеет право на жизнь)</a:t>
            </a:r>
          </a:p>
        </p:txBody>
      </p:sp>
      <p:sp>
        <p:nvSpPr>
          <p:cNvPr id="21509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366928"/>
            <a:ext cx="604867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</p:txBody>
      </p:sp>
      <p:pic>
        <p:nvPicPr>
          <p:cNvPr id="22532" name="Picture 8" descr="789886f9617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48" r="41093"/>
          <a:stretch>
            <a:fillRect/>
          </a:stretch>
        </p:blipFill>
        <p:spPr bwMode="auto">
          <a:xfrm>
            <a:off x="6430963" y="1268413"/>
            <a:ext cx="2514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/>
          </p:cNvSpPr>
          <p:nvPr/>
        </p:nvSpPr>
        <p:spPr bwMode="auto">
          <a:xfrm>
            <a:off x="323850" y="1268413"/>
            <a:ext cx="655161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48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Знать законы — </a:t>
            </a:r>
          </a:p>
          <a:p>
            <a:pPr eaLnBrk="1" hangingPunct="1">
              <a:defRPr/>
            </a:pPr>
            <a:r>
              <a:rPr lang="ru-RU" sz="48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значит воспринять не их слова, но их содержание и значение.</a:t>
            </a:r>
          </a:p>
        </p:txBody>
      </p:sp>
      <p:sp>
        <p:nvSpPr>
          <p:cNvPr id="22534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588" r="28598"/>
          <a:stretch>
            <a:fillRect/>
          </a:stretch>
        </p:blipFill>
        <p:spPr bwMode="auto">
          <a:xfrm>
            <a:off x="433388" y="146050"/>
            <a:ext cx="2505075" cy="512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743200" y="635000"/>
            <a:ext cx="6005513" cy="523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Статья 28</a:t>
            </a: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000000"/>
                </a:solidFill>
                <a:latin typeface="Monotype Corsiva" pitchFamily="66" charset="0"/>
              </a:rPr>
              <a:t>Каждому</a:t>
            </a:r>
            <a:r>
              <a:rPr lang="ru-RU" altLang="ru-RU" sz="2400" b="1" i="1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altLang="ru-RU" sz="2400" b="1" i="1">
                <a:solidFill>
                  <a:srgbClr val="000000"/>
                </a:solidFill>
                <a:latin typeface="Monotype Corsiva" pitchFamily="66" charset="0"/>
              </a:rPr>
              <a:t>гарантируется свобода совести, свобода вероисповедания, включая право исповедовать индивидуально или совместно с другими любую религию или не исповедовать никакой, свободно выбирать, иметь и распространять религиозные и иные убеждения и действовать в соответствии с ними. 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Monotype Corsiva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>
                <a:solidFill>
                  <a:srgbClr val="FF0000"/>
                </a:solidFill>
                <a:latin typeface="Monotype Corsiva" pitchFamily="66" charset="0"/>
                <a:ea typeface="Arial Unicode MS" pitchFamily="34" charset="-128"/>
                <a:cs typeface="Arial Unicode MS" pitchFamily="34" charset="-128"/>
              </a:rPr>
              <a:t>(Все дети имеют право на частную жизнь)</a:t>
            </a:r>
            <a:endParaRPr lang="ru-RU" altLang="ru-RU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57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5" descr="http://www.zateevo.ru/userfiles/image/Upalnamoch_Prava/010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"/>
            <a:ext cx="5008563" cy="586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292725" y="765175"/>
            <a:ext cx="3622675" cy="544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Статья 29</a:t>
            </a: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Каждому                     гарантируется свобода мысли и слова.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000" b="1" i="1">
              <a:solidFill>
                <a:srgbClr val="FF0000"/>
              </a:solidFill>
              <a:latin typeface="Monotype Corsiva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FF0000"/>
                </a:solidFill>
                <a:latin typeface="Monotype Corsiva" pitchFamily="66" charset="0"/>
              </a:rPr>
              <a:t>(Все дети имеют право свободно выражать мнение, ребёнок имеет право на то, чтобы его мнение было услышано и принято во внимание, одновременно  ребенок должен уважать мнение других детей, в том числе и детей)</a:t>
            </a:r>
            <a:endParaRPr lang="ru-RU" altLang="ru-RU" sz="2000" b="1" i="1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24581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366928"/>
            <a:ext cx="604867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</p:txBody>
      </p:sp>
      <p:pic>
        <p:nvPicPr>
          <p:cNvPr id="25604" name="Picture 8" descr="789886f9617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48" r="41093"/>
          <a:stretch>
            <a:fillRect/>
          </a:stretch>
        </p:blipFill>
        <p:spPr bwMode="auto">
          <a:xfrm>
            <a:off x="6430963" y="1268413"/>
            <a:ext cx="2514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/>
          </p:cNvSpPr>
          <p:nvPr/>
        </p:nvSpPr>
        <p:spPr bwMode="auto">
          <a:xfrm>
            <a:off x="209550" y="1268413"/>
            <a:ext cx="641508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2800" b="1" kern="0" dirty="0" smtClean="0">
                <a:solidFill>
                  <a:srgbClr val="000000"/>
                </a:solidFill>
                <a:latin typeface="Monotype Corsiva" pitchFamily="66" charset="0"/>
              </a:rPr>
              <a:t>        </a:t>
            </a:r>
            <a: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«Уважение к человеку – вот пробный камень</a:t>
            </a:r>
            <a:b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	Если уважение к человеку будет заложено в сердцах людей, они неизбежно придут</a:t>
            </a:r>
            <a:r>
              <a:rPr lang="en-US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к созданию такой социальной, экономической</a:t>
            </a:r>
            <a:r>
              <a:rPr lang="en-US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политической системы, которая сделает это уважение непреложным законом».</a:t>
            </a:r>
          </a:p>
          <a:p>
            <a:pPr eaLnBrk="1" hangingPunct="1">
              <a:defRPr/>
            </a:pPr>
            <a:endParaRPr lang="ru-RU" sz="2800" b="1" i="1" kern="0" dirty="0">
              <a:solidFill>
                <a:srgbClr val="C00000"/>
              </a:solidFill>
              <a:latin typeface="Monotype Corsiva" pitchFamily="66" charset="0"/>
            </a:endParaRPr>
          </a:p>
          <a:p>
            <a:pPr eaLnBrk="1" hangingPunct="1">
              <a:defRPr/>
            </a:pPr>
            <a:r>
              <a:rPr lang="ru-RU" sz="2800" b="1" i="1" kern="0" dirty="0" smtClean="0">
                <a:solidFill>
                  <a:srgbClr val="000000"/>
                </a:solidFill>
                <a:latin typeface="Monotype Corsiva" pitchFamily="66" charset="0"/>
              </a:rPr>
              <a:t/>
            </a:r>
            <a:br>
              <a:rPr lang="ru-RU" sz="2800" b="1" i="1" kern="0" dirty="0" smtClean="0">
                <a:solidFill>
                  <a:srgbClr val="000000"/>
                </a:solidFill>
                <a:latin typeface="Monotype Corsiva" pitchFamily="66" charset="0"/>
              </a:rPr>
            </a:br>
            <a:r>
              <a:rPr lang="ru-RU" sz="2800" b="1" kern="0" dirty="0" smtClean="0">
                <a:solidFill>
                  <a:srgbClr val="000000"/>
                </a:solidFill>
                <a:latin typeface="Monotype Corsiva" pitchFamily="66" charset="0"/>
              </a:rPr>
              <a:t>                                  </a:t>
            </a:r>
            <a:r>
              <a:rPr lang="ru-RU" sz="2800" kern="0" dirty="0" smtClean="0">
                <a:solidFill>
                  <a:srgbClr val="000000"/>
                </a:solidFill>
                <a:latin typeface="Monotype Corsiva" pitchFamily="66" charset="0"/>
              </a:rPr>
              <a:t>Антуан де Сент-Экзюпери </a:t>
            </a:r>
          </a:p>
        </p:txBody>
      </p:sp>
      <p:sp>
        <p:nvSpPr>
          <p:cNvPr id="25606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5" descr="http://www.zateevo.ru/userfiles/image/Upalnamoch_Prava/006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385763"/>
            <a:ext cx="4854575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13363" y="765175"/>
            <a:ext cx="31242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Статья 38.</a:t>
            </a: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1. Материнство и детство, семья находятся под защитой государства</a:t>
            </a:r>
          </a:p>
          <a:p>
            <a:pPr algn="r" eaLnBrk="1" hangingPunct="1">
              <a:spcBef>
                <a:spcPct val="50000"/>
              </a:spcBef>
            </a:pPr>
            <a:endParaRPr lang="ru-RU" altLang="ru-RU" sz="2800" b="1" i="1" u="sng">
              <a:solidFill>
                <a:srgbClr val="000000"/>
              </a:solidFill>
              <a:latin typeface="Monotype Corsiva" pitchFamily="66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Monotype Corsiva" pitchFamily="66" charset="0"/>
            </a:endParaRPr>
          </a:p>
        </p:txBody>
      </p:sp>
      <p:sp>
        <p:nvSpPr>
          <p:cNvPr id="26629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5641975" y="773113"/>
            <a:ext cx="2971800" cy="577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 b="1" i="1" u="sng">
                <a:solidFill>
                  <a:srgbClr val="000000"/>
                </a:solidFill>
                <a:latin typeface="Monotype Corsiva" pitchFamily="66" charset="0"/>
              </a:rPr>
              <a:t>Статья 38.</a:t>
            </a:r>
            <a:r>
              <a:rPr lang="ru-RU" altLang="ru-RU" sz="3600" b="1" i="1">
                <a:solidFill>
                  <a:srgbClr val="000000"/>
                </a:solidFill>
                <a:latin typeface="Monotype Corsiva" pitchFamily="66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3000" b="1" i="1">
                <a:solidFill>
                  <a:srgbClr val="000000"/>
                </a:solidFill>
                <a:latin typeface="Monotype Corsiva" pitchFamily="66" charset="0"/>
              </a:rPr>
              <a:t>2. Забота о детях, их воспитание - равное право и обязанность родителей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4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FF0000"/>
                </a:solidFill>
                <a:latin typeface="Monotype Corsiva" pitchFamily="66" charset="0"/>
              </a:rPr>
              <a:t>(Защита интересов ребёнка являются предметом заботы родителей \законных представителей) 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2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17</a:t>
            </a:r>
          </a:p>
        </p:txBody>
      </p:sp>
      <p:pic>
        <p:nvPicPr>
          <p:cNvPr id="27653" name="Picture 5" descr="http://www.zateevo.ru/userfiles/image/Upalnamoch_Prava/011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8938"/>
            <a:ext cx="5160963" cy="57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366928"/>
            <a:ext cx="6048672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(календарь правовых дат)</a:t>
            </a:r>
          </a:p>
        </p:txBody>
      </p:sp>
      <p:pic>
        <p:nvPicPr>
          <p:cNvPr id="28676" name="Picture 8" descr="789886f9617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48" r="41093"/>
          <a:stretch>
            <a:fillRect/>
          </a:stretch>
        </p:blipFill>
        <p:spPr bwMode="auto">
          <a:xfrm>
            <a:off x="6613525" y="1285875"/>
            <a:ext cx="2514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/>
          </p:cNvSpPr>
          <p:nvPr/>
        </p:nvSpPr>
        <p:spPr bwMode="auto">
          <a:xfrm>
            <a:off x="323850" y="1500188"/>
            <a:ext cx="6911975" cy="473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 век - Век ребёнка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2001 – 2010 </a:t>
            </a:r>
            <a:r>
              <a:rPr lang="ru-RU" sz="2000" b="1" i="1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– Международное десятилетие мира и ненасилия в интересах детей планеты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июня  - Международный день защиты детей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 июня – Международный день детей – жертв агрессии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 ноября -  День народного единства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 ноября – Всемирный день прав ребёнка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 декабря День прав человека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 декабря – День Конституции Российской Федерации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ru-RU" sz="2000" i="1" kern="0" dirty="0" smtClean="0">
                <a:solidFill>
                  <a:srgbClr val="000000"/>
                </a:solidFill>
              </a:rPr>
              <a:t>                                           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ru-RU" sz="2400" i="1" kern="0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ru-RU" sz="2400" i="1" kern="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8678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5" descr="http://www.zateevo.ru/userfiles/image/Upalnamoch_Prava/013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78" t="3114"/>
          <a:stretch>
            <a:fillRect/>
          </a:stretch>
        </p:blipFill>
        <p:spPr bwMode="auto">
          <a:xfrm>
            <a:off x="250825" y="180975"/>
            <a:ext cx="5427663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6026150" y="765175"/>
            <a:ext cx="2743200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itchFamily="66" charset="0"/>
              </a:rPr>
              <a:t>Статья 39</a:t>
            </a:r>
            <a:r>
              <a:rPr lang="ru-RU" altLang="ru-RU" sz="2000" b="1" i="1">
                <a:solidFill>
                  <a:srgbClr val="000000"/>
                </a:solidFill>
                <a:latin typeface="Monotype Corsiva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000000"/>
                </a:solidFill>
                <a:latin typeface="Monotype Corsiva" pitchFamily="66" charset="0"/>
              </a:rPr>
              <a:t>Каждому                            гарантируется социальное обеспечение по возрасту, в случае болезни, инвалидности, потери кормильца, для воспитания детей и в иных случаях, установленных законом.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/>
            <a:endParaRPr lang="ru-RU" altLang="ru-RU" sz="2000" b="1" i="1">
              <a:solidFill>
                <a:srgbClr val="FF0000"/>
              </a:solidFill>
              <a:latin typeface="Monotype Corsiva" pitchFamily="66" charset="0"/>
            </a:endParaRPr>
          </a:p>
          <a:p>
            <a:pPr algn="ctr" eaLnBrk="1" hangingPunct="1"/>
            <a:endParaRPr lang="ru-RU" altLang="ru-RU" sz="2000" b="1" i="1">
              <a:solidFill>
                <a:srgbClr val="FF0000"/>
              </a:solidFill>
              <a:latin typeface="Monotype Corsiva" pitchFamily="66" charset="0"/>
            </a:endParaRPr>
          </a:p>
          <a:p>
            <a:pPr algn="ctr" eaLnBrk="1" hangingPunct="1"/>
            <a:r>
              <a:rPr lang="ru-RU" altLang="ru-RU" sz="2000" b="1" i="1">
                <a:solidFill>
                  <a:srgbClr val="FF0000"/>
                </a:solidFill>
                <a:latin typeface="Monotype Corsiva" pitchFamily="66" charset="0"/>
              </a:rPr>
              <a:t>(Все дети имеют право на наилучшую заботу) </a:t>
            </a:r>
          </a:p>
        </p:txBody>
      </p:sp>
      <p:sp>
        <p:nvSpPr>
          <p:cNvPr id="29701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366928"/>
            <a:ext cx="6552728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Служба  помощи  «Защити себя сам»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4" name="Picture 8" descr="789886f9617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48" r="41093"/>
          <a:stretch>
            <a:fillRect/>
          </a:stretch>
        </p:blipFill>
        <p:spPr bwMode="auto">
          <a:xfrm>
            <a:off x="6591300" y="1285875"/>
            <a:ext cx="2514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8"/>
          <p:cNvSpPr>
            <a:spLocks noChangeArrowheads="1"/>
          </p:cNvSpPr>
          <p:nvPr/>
        </p:nvSpPr>
        <p:spPr bwMode="auto">
          <a:xfrm>
            <a:off x="0" y="1955016"/>
            <a:ext cx="730885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Центр экстренной психологической помощи МЧС России </a:t>
            </a:r>
          </a:p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+7 (495) 276-50-50 – телефон горячей линии </a:t>
            </a:r>
          </a:p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(круглосуточно – анонимно – консультация бесплатна)</a:t>
            </a:r>
          </a:p>
          <a:p>
            <a:pPr algn="ctr" eaLnBrk="1" hangingPunct="1"/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8-800-2000-122 – единый номер телефона доверия (служб экстренной психологической помощи) для детей, подростков и их родителей</a:t>
            </a:r>
          </a:p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(круглосуточно – анонимно – консультация бесплатна)</a:t>
            </a:r>
          </a:p>
          <a:p>
            <a:pPr algn="ctr" eaLnBrk="1" hangingPunct="1"/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8-800-100-00-19 – единый номер телефона доверия по вопросам опеки и попечительства, защиты прав детей</a:t>
            </a:r>
          </a:p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(круглосуточно – анонимно – консультация бесплатна)</a:t>
            </a:r>
          </a:p>
          <a:p>
            <a:pPr algn="ctr" eaLnBrk="1" hangingPunct="1"/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8-800-333-44-34 – телефон доверия Срочной психологической помощи</a:t>
            </a:r>
          </a:p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(круглосуточно – анонимно – консультация бесплатна) </a:t>
            </a:r>
          </a:p>
          <a:p>
            <a:pPr algn="ctr" eaLnBrk="1" hangingPunct="1"/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altLang="ru-RU" sz="1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6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55"/>
          <a:stretch>
            <a:fillRect/>
          </a:stretch>
        </p:blipFill>
        <p:spPr bwMode="auto">
          <a:xfrm>
            <a:off x="5545138" y="711200"/>
            <a:ext cx="3563937" cy="512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95288" y="549275"/>
            <a:ext cx="5256212" cy="609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Статья 41</a:t>
            </a: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Каждый                                                 имеет право на охрану здоровья и медицинскую помощь.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Monotype Corsiva" pitchFamily="66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FF0000"/>
              </a:solidFill>
              <a:latin typeface="Monotype Corsiva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FF0000"/>
                </a:solidFill>
                <a:latin typeface="Monotype Corsiva" pitchFamily="66" charset="0"/>
              </a:rPr>
              <a:t>(</a:t>
            </a:r>
            <a:r>
              <a:rPr lang="ru-RU" altLang="ru-RU" sz="2400" b="1" i="1">
                <a:solidFill>
                  <a:srgbClr val="FF0000"/>
                </a:solidFill>
                <a:latin typeface="Monotype Corsiva" pitchFamily="66" charset="0"/>
              </a:rPr>
              <a:t>Каждый ребенок имеет право получать медицинскую помощь и лечение любым способом, который поможет им сохранить здоровье)</a:t>
            </a:r>
            <a:br>
              <a:rPr lang="ru-RU" altLang="ru-RU" sz="2400" b="1" i="1">
                <a:solidFill>
                  <a:srgbClr val="FF0000"/>
                </a:solidFill>
                <a:latin typeface="Monotype Corsiva" pitchFamily="66" charset="0"/>
              </a:rPr>
            </a:br>
            <a:endParaRPr lang="ru-RU" altLang="ru-RU" sz="2400" b="1" i="1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1749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5292725" y="1052513"/>
            <a:ext cx="3435350" cy="526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Статья 43</a:t>
            </a: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Каждый                          имеет право на образование.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400" b="1" i="1">
              <a:solidFill>
                <a:srgbClr val="FF0000"/>
              </a:solidFill>
              <a:latin typeface="Monotype Corsiva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  <a:latin typeface="Monotype Corsiva" pitchFamily="66" charset="0"/>
              </a:rPr>
              <a:t>(Каждый ребенок имеет право на получение образования, которое даёт возможность  ему развиваться)</a:t>
            </a:r>
          </a:p>
        </p:txBody>
      </p:sp>
      <p:pic>
        <p:nvPicPr>
          <p:cNvPr id="32772" name="Picture 5" descr="http://www.zateevo.ru/userfiles/image/Upalnamoch_Prava/017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6688"/>
            <a:ext cx="4754562" cy="567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5003800" y="660400"/>
            <a:ext cx="3906838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b="1" i="1" u="sng">
                <a:solidFill>
                  <a:srgbClr val="000000"/>
                </a:solidFill>
                <a:latin typeface="Monotype Corsiva" pitchFamily="66" charset="0"/>
              </a:rPr>
              <a:t>Статья 45.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b="1" i="1">
                <a:solidFill>
                  <a:srgbClr val="000000"/>
                </a:solidFill>
                <a:latin typeface="Monotype Corsiva" pitchFamily="66" charset="0"/>
              </a:rPr>
              <a:t>Государственная защита прав и свобод человека и гражданина в Российской Федерации гарантируется.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b="1" i="1" u="sng">
                <a:solidFill>
                  <a:srgbClr val="000000"/>
                </a:solidFill>
                <a:latin typeface="Monotype Corsiva" pitchFamily="66" charset="0"/>
              </a:rPr>
              <a:t>Статья 46.</a:t>
            </a:r>
            <a:r>
              <a:rPr lang="ru-RU" altLang="ru-RU" sz="1800" b="1" i="1">
                <a:solidFill>
                  <a:srgbClr val="000000"/>
                </a:solidFill>
                <a:latin typeface="Monotype Corsiva" pitchFamily="66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b="1" i="1">
                <a:solidFill>
                  <a:srgbClr val="000000"/>
                </a:solidFill>
                <a:latin typeface="Monotype Corsiva" pitchFamily="66" charset="0"/>
              </a:rPr>
              <a:t>Каждому  гарантируется судебная защита его прав и свобод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b="1" i="1" u="sng">
                <a:solidFill>
                  <a:srgbClr val="000000"/>
                </a:solidFill>
                <a:latin typeface="Monotype Corsiva" pitchFamily="66" charset="0"/>
              </a:rPr>
              <a:t>Статья 48.</a:t>
            </a:r>
          </a:p>
          <a:p>
            <a:pPr algn="ctr" eaLnBrk="1" hangingPunct="1"/>
            <a:r>
              <a:rPr lang="ru-RU" altLang="ru-RU" sz="1800" b="1" i="1">
                <a:solidFill>
                  <a:srgbClr val="000000"/>
                </a:solidFill>
                <a:latin typeface="Monotype Corsiva" pitchFamily="66" charset="0"/>
              </a:rPr>
              <a:t>Каждому гарантируется право на получение квалифицированной юридической помощи</a:t>
            </a:r>
          </a:p>
          <a:p>
            <a:pPr algn="r" eaLnBrk="1" hangingPunct="1">
              <a:spcBef>
                <a:spcPct val="50000"/>
              </a:spcBef>
            </a:pPr>
            <a:endParaRPr lang="ru-RU" altLang="ru-RU" sz="1800" b="1" i="1" u="sng">
              <a:solidFill>
                <a:srgbClr val="000000"/>
              </a:solidFill>
              <a:latin typeface="Monotype Corsiva" pitchFamily="66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altLang="ru-RU" sz="1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1800" b="1" i="1">
              <a:solidFill>
                <a:srgbClr val="FF0000"/>
              </a:solidFill>
              <a:latin typeface="Monotype Corsiva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b="1" i="1">
                <a:solidFill>
                  <a:srgbClr val="FF0000"/>
                </a:solidFill>
                <a:latin typeface="Monotype Corsiva" pitchFamily="66" charset="0"/>
              </a:rPr>
              <a:t>(Все взрослые всегда должны поступать так, что обеспечить интересы детей)</a:t>
            </a:r>
          </a:p>
        </p:txBody>
      </p:sp>
      <p:pic>
        <p:nvPicPr>
          <p:cNvPr id="35844" name="Picture 5" descr="http://www.zateevo.ru/userfiles/image/Upalnamoch_Prava/004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6400"/>
            <a:ext cx="4622800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7" name="Picture 5" descr="http://www.zateevo.ru/userfiles/image/Upalnamoch_Prava/012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54000"/>
            <a:ext cx="5384800" cy="601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011863" y="865188"/>
            <a:ext cx="2743200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itchFamily="66" charset="0"/>
              </a:rPr>
              <a:t>Статья 52</a:t>
            </a:r>
            <a:r>
              <a:rPr lang="ru-RU" altLang="ru-RU" sz="2000" b="1" i="1">
                <a:solidFill>
                  <a:srgbClr val="000000"/>
                </a:solidFill>
                <a:latin typeface="Monotype Corsiva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000000"/>
                </a:solidFill>
                <a:latin typeface="Monotype Corsiva" pitchFamily="66" charset="0"/>
              </a:rPr>
              <a:t>Права потерпевших          от преступлений и злоупотреблений властью охраняются законом. Государство обеспечивает потерпевшим доступ к правосудию и компенсацию причиненного ущерба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000" b="1" i="1">
              <a:solidFill>
                <a:srgbClr val="FF0000"/>
              </a:solidFill>
              <a:latin typeface="Monotype Corsiva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FF0000"/>
                </a:solidFill>
                <a:latin typeface="Monotype Corsiva" pitchFamily="66" charset="0"/>
              </a:rPr>
              <a:t>(Каждый ребенок имеет право на защиту и помощь)в любой сложной ситуации)</a:t>
            </a:r>
            <a:endParaRPr lang="ru-RU" altLang="ru-RU" b="1" i="1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6869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0688"/>
            <a:ext cx="3611563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708400" y="692150"/>
            <a:ext cx="4902200" cy="523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Статья 54</a:t>
            </a: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Закон, устанавливающий или отягчающий ответственность, обратной силы не имеет.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altLang="ru-RU" sz="1800" b="1" i="1">
                <a:solidFill>
                  <a:srgbClr val="FF0000"/>
                </a:solidFill>
                <a:latin typeface="Monotype Corsiva" pitchFamily="66" charset="0"/>
              </a:rPr>
              <a:t>(Все дети, поступившие плохо, даже  совершившие преступление, имеют право  на справедливое отношение к ним со стороны общества и государства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FF0000"/>
                </a:solidFill>
                <a:latin typeface="Monotype Corsiva" pitchFamily="66" charset="0"/>
              </a:rPr>
              <a:t>Но нужно стремиться соблюдать закон</a:t>
            </a:r>
            <a:r>
              <a:rPr lang="ru-RU" altLang="ru-RU" sz="1800" b="1" i="1">
                <a:solidFill>
                  <a:srgbClr val="FF0000"/>
                </a:solidFill>
                <a:latin typeface="Monotype Corsiva" pitchFamily="66" charset="0"/>
              </a:rPr>
              <a:t>,т.е  </a:t>
            </a:r>
            <a:r>
              <a:rPr lang="ru-RU" altLang="ru-RU" sz="1800" b="1" i="1" u="sng">
                <a:solidFill>
                  <a:srgbClr val="FF0000"/>
                </a:solidFill>
                <a:latin typeface="Monotype Corsiva" pitchFamily="66" charset="0"/>
              </a:rPr>
              <a:t>СОБЛЮДАТЬ СВОИ ПРАВА И НЕ НАРУШАТЬ ПРАВ ДРУГИХ ЛЮДЕЙ</a:t>
            </a:r>
            <a:r>
              <a:rPr lang="ru-RU" altLang="ru-RU" sz="1800" b="1" i="1" u="sng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</p:txBody>
      </p:sp>
      <p:sp>
        <p:nvSpPr>
          <p:cNvPr id="38917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3491880" y="1736725"/>
            <a:ext cx="4608512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3600" b="1" i="1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Дети определяют будущее, потому что они уже живут </a:t>
            </a:r>
            <a:r>
              <a:rPr lang="ru-RU" sz="3600" b="1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будущим. </a:t>
            </a:r>
            <a:endParaRPr lang="ru-RU" sz="3600" b="1" i="1" kern="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600" y="692696"/>
            <a:ext cx="2214121" cy="3033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/>
          </p:cNvSpPr>
          <p:nvPr/>
        </p:nvSpPr>
        <p:spPr bwMode="auto">
          <a:xfrm>
            <a:off x="0" y="3670300"/>
            <a:ext cx="3779912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>
              <a:defRPr/>
            </a:pPr>
            <a:endParaRPr lang="ru-RU" sz="4000" b="1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r>
              <a:rPr lang="ru-RU" sz="2400" b="1" i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Владимир Путин –</a:t>
            </a:r>
          </a:p>
          <a:p>
            <a:pPr algn="l" eaLnBrk="1" hangingPunct="1">
              <a:defRPr/>
            </a:pPr>
            <a:r>
              <a:rPr lang="ru-RU" sz="2400" b="1" i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Президент </a:t>
            </a:r>
          </a:p>
          <a:p>
            <a:pPr algn="l" eaLnBrk="1" hangingPunct="1">
              <a:defRPr/>
            </a:pPr>
            <a:r>
              <a:rPr lang="ru-RU" sz="2400" b="1" i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r>
              <a:rPr lang="ru-RU" sz="4000" b="1" i="1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b="1" i="1" kern="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3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6600"/>
                </a:solidFill>
                <a:latin typeface="Monotype Corsiva" pitchFamily="66" charset="0"/>
              </a:rPr>
              <a:t>Слайд  29</a:t>
            </a:r>
          </a:p>
        </p:txBody>
      </p:sp>
      <p:sp>
        <p:nvSpPr>
          <p:cNvPr id="39944" name="Rectangle 11">
            <a:hlinkClick r:id="rId4"/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39945" name="Rectangle 12">
            <a:hlinkClick r:id="rId4"/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14" name="Rectangle 2"/>
          <p:cNvSpPr txBox="1">
            <a:spLocks/>
          </p:cNvSpPr>
          <p:nvPr/>
        </p:nvSpPr>
        <p:spPr bwMode="auto">
          <a:xfrm>
            <a:off x="1619250" y="307975"/>
            <a:ext cx="5903913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32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«В мире мудрых мыслей»</a:t>
            </a:r>
            <a:r>
              <a:rPr lang="ru-RU" sz="40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ru-RU" sz="40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ru-RU" sz="4000" kern="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5" name="Rectangle 2"/>
          <p:cNvSpPr txBox="1">
            <a:spLocks/>
          </p:cNvSpPr>
          <p:nvPr/>
        </p:nvSpPr>
        <p:spPr bwMode="auto">
          <a:xfrm>
            <a:off x="4284663" y="4954588"/>
            <a:ext cx="4764087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endParaRPr lang="ru-RU" sz="4000" b="1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sz="4000" b="1" i="1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b="1" i="1" kern="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8" grpId="0" autoUpdateAnimBg="0"/>
      <p:bldP spid="14" grpId="0" autoUpdateAnimBg="0"/>
      <p:bldP spid="15" grpId="0" autoUpdateAnimBg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582242CB29B024FA6A12DB9B5739125" ma:contentTypeVersion="0" ma:contentTypeDescription="Создание документа." ma:contentTypeScope="" ma:versionID="00b38e6e9118f8e590977d038d0622d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9d58f4857a619b7c345529988bca39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B3AE0D-A96E-475C-B208-F0E41A3565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6D83BBC-2F13-4F63-823B-0ECB5E9633F0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1114</Words>
  <Application>Microsoft Office PowerPoint</Application>
  <PresentationFormat>Экран (4:3)</PresentationFormat>
  <Paragraphs>195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Тема Office</vt:lpstr>
      <vt:lpstr>1_Тема Office</vt:lpstr>
      <vt:lpstr>2_Тема Office</vt:lpstr>
      <vt:lpstr>9_Тема Office</vt:lpstr>
      <vt:lpstr>16_Тема Office</vt:lpstr>
      <vt:lpstr>18_Тема Office</vt:lpstr>
      <vt:lpstr>3_Тема Office</vt:lpstr>
      <vt:lpstr>4_Тема Office</vt:lpstr>
      <vt:lpstr>Слайд 1</vt:lpstr>
      <vt:lpstr>Слайд 2</vt:lpstr>
      <vt:lpstr>Слайд 3</vt:lpstr>
      <vt:lpstr>20 ноября 1989 года была принята  Конвенция о правах ребёнка! </vt:lpstr>
      <vt:lpstr>Слайд 5</vt:lpstr>
      <vt:lpstr>12 декабря 1993 года всенародным голосованием  была принята Конституция Российской Федерации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АГНОиПНО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College</cp:lastModifiedBy>
  <cp:revision>53</cp:revision>
  <cp:lastPrinted>2013-10-31T12:37:12Z</cp:lastPrinted>
  <dcterms:created xsi:type="dcterms:W3CDTF">2013-10-31T09:17:31Z</dcterms:created>
  <dcterms:modified xsi:type="dcterms:W3CDTF">2020-11-23T07:45:53Z</dcterms:modified>
</cp:coreProperties>
</file>